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446" r:id="rId3"/>
    <p:sldId id="569" r:id="rId4"/>
    <p:sldId id="544" r:id="rId5"/>
    <p:sldId id="539" r:id="rId6"/>
    <p:sldId id="551" r:id="rId7"/>
    <p:sldId id="552" r:id="rId8"/>
    <p:sldId id="559" r:id="rId9"/>
    <p:sldId id="565" r:id="rId10"/>
    <p:sldId id="566" r:id="rId11"/>
    <p:sldId id="567" r:id="rId12"/>
    <p:sldId id="568" r:id="rId13"/>
    <p:sldId id="521" r:id="rId14"/>
    <p:sldId id="522" r:id="rId15"/>
    <p:sldId id="526" r:id="rId16"/>
    <p:sldId id="524" r:id="rId17"/>
    <p:sldId id="523" r:id="rId18"/>
    <p:sldId id="525" r:id="rId19"/>
    <p:sldId id="553" r:id="rId20"/>
    <p:sldId id="560" r:id="rId21"/>
    <p:sldId id="561" r:id="rId22"/>
    <p:sldId id="562" r:id="rId23"/>
    <p:sldId id="554" r:id="rId24"/>
    <p:sldId id="555" r:id="rId25"/>
    <p:sldId id="556" r:id="rId26"/>
    <p:sldId id="557" r:id="rId27"/>
    <p:sldId id="558" r:id="rId28"/>
    <p:sldId id="563" r:id="rId29"/>
    <p:sldId id="564" r:id="rId30"/>
    <p:sldId id="445" r:id="rId3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54" d="100"/>
          <a:sy n="154" d="100"/>
        </p:scale>
        <p:origin x="-232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2/3/15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2/3/15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master/src/miner.cpp" TargetMode="External"/><Relationship Id="rId3" Type="http://schemas.openxmlformats.org/officeDocument/2006/relationships/hyperlink" Target="https://github.com/bitcoin/bitcoin/blob/master/src/primitives/block.h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hyperlink" Target="https://github.com/bitcoin/bitcoin/blob/40e96a30160ddc2cb39bc9b86ec103ac892e09ab/src/miner.cpp%23L486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hyperlink" Target="https://github.com/bitcoin/bitcoin/blob/40e96a30160ddc2cb39bc9b86ec103ac892e09ab/src/miner.cpp%23L486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tcoin/bitcoin/blob/40e96a30160ddc2cb39bc9b86ec103ac892e09ab/src/miner.cpp%23L486" TargetMode="External"/><Relationship Id="rId4" Type="http://schemas.openxmlformats.org/officeDocument/2006/relationships/image" Target="../media/image11.png"/><Relationship Id="rId5" Type="http://schemas.openxmlformats.org/officeDocument/2006/relationships/hyperlink" Target="https://github.com/bitcoin/bitcoin/blob/master/src/miner.cpp%23L90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blockexplorer.com/b/341537" TargetMode="External"/><Relationship Id="rId3" Type="http://schemas.openxmlformats.org/officeDocument/2006/relationships/hyperlink" Target="http://blockexplorer.com/b/0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9897" b="10158"/>
          <a:stretch/>
        </p:blipFill>
        <p:spPr>
          <a:xfrm>
            <a:off x="-30164" y="0"/>
            <a:ext cx="9208142" cy="5162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799" y="361950"/>
            <a:ext cx="2987793" cy="1323439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Class 7:</a:t>
            </a:r>
          </a:p>
          <a:p>
            <a:pPr algn="ctr"/>
            <a:r>
              <a:rPr lang="en-US" sz="4000" dirty="0" err="1" smtClean="0">
                <a:solidFill>
                  <a:srgbClr val="EBF1DE"/>
                </a:solidFill>
              </a:rPr>
              <a:t>Merkle</a:t>
            </a:r>
            <a:r>
              <a:rPr lang="en-US" sz="4000" dirty="0" smtClean="0">
                <a:solidFill>
                  <a:srgbClr val="EBF1DE"/>
                </a:solidFill>
              </a:rPr>
              <a:t> Trees</a:t>
            </a:r>
            <a:endParaRPr lang="en-US" sz="40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 descr="Screen Shot 2015-02-04 at 9.44.2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20" y="749174"/>
            <a:ext cx="8645647" cy="25492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54676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 descr="Screen Shot 2015-02-04 at 9.45.05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14"/>
          <a:stretch/>
        </p:blipFill>
        <p:spPr>
          <a:xfrm>
            <a:off x="313266" y="143933"/>
            <a:ext cx="8238025" cy="4623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5477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Look at Some </a:t>
            </a:r>
            <a:r>
              <a:rPr lang="en-US" dirty="0" smtClean="0"/>
              <a:t>Code…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438457" y="3078367"/>
            <a:ext cx="6089941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bitcoin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bitcoin</a:t>
            </a:r>
            <a:r>
              <a:rPr lang="en-US" dirty="0">
                <a:hlinkClick r:id="rId2"/>
              </a:rPr>
              <a:t>/blob/master/</a:t>
            </a:r>
            <a:r>
              <a:rPr lang="en-US" dirty="0" err="1">
                <a:hlinkClick r:id="rId2"/>
              </a:rPr>
              <a:t>src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miner.cpp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24909" y="1449611"/>
            <a:ext cx="6834849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/blob/master/</a:t>
            </a:r>
            <a:r>
              <a:rPr lang="en-US" dirty="0" err="1">
                <a:hlinkClick r:id="rId3"/>
              </a:rPr>
              <a:t>src</a:t>
            </a:r>
            <a:r>
              <a:rPr lang="en-US" dirty="0">
                <a:hlinkClick r:id="rId3"/>
              </a:rPr>
              <a:t>/primitives/</a:t>
            </a:r>
            <a:r>
              <a:rPr lang="en-US" dirty="0" err="1">
                <a:hlinkClick r:id="rId3"/>
              </a:rPr>
              <a:t>block.h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57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286000" y="211008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bitcoin</a:t>
            </a:r>
            <a:r>
              <a:rPr lang="en-US" dirty="0" smtClean="0"/>
              <a:t>/</a:t>
            </a:r>
            <a:r>
              <a:rPr lang="en-US" dirty="0" err="1" smtClean="0"/>
              <a:t>bitcoin</a:t>
            </a:r>
            <a:r>
              <a:rPr lang="en-US" dirty="0" smtClean="0"/>
              <a:t>/blob/40e96a30160ddc2cb39bc9b86ec103ac892e09ab/</a:t>
            </a:r>
            <a:r>
              <a:rPr lang="en-US" dirty="0" err="1" smtClean="0"/>
              <a:t>src</a:t>
            </a:r>
            <a:r>
              <a:rPr lang="en-US" dirty="0" smtClean="0"/>
              <a:t>/miner.cpp#L486</a:t>
            </a:r>
            <a:endParaRPr lang="en-US" dirty="0"/>
          </a:p>
        </p:txBody>
      </p:sp>
      <p:pic>
        <p:nvPicPr>
          <p:cNvPr id="5" name="Picture 4" descr="Screen Shot 2015-02-01 at 7.18.3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" y="91440"/>
            <a:ext cx="7642558" cy="4866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019800" y="209550"/>
            <a:ext cx="186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bitcoin</a:t>
            </a:r>
            <a:r>
              <a:rPr lang="en-US" dirty="0" smtClean="0"/>
              <a:t> core:</a:t>
            </a:r>
          </a:p>
          <a:p>
            <a:r>
              <a:rPr lang="en-US" dirty="0" err="1" smtClean="0">
                <a:hlinkClick r:id="rId3"/>
              </a:rPr>
              <a:t>bitcoin</a:t>
            </a:r>
            <a:r>
              <a:rPr lang="en-US" dirty="0" smtClean="0">
                <a:hlinkClick r:id="rId3"/>
              </a:rPr>
              <a:t>/</a:t>
            </a:r>
            <a:r>
              <a:rPr lang="en-US" dirty="0" err="1" smtClean="0">
                <a:hlinkClick r:id="rId3"/>
              </a:rPr>
              <a:t>miner.cpp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177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2-01 at 7.21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1" y="102394"/>
            <a:ext cx="7150476" cy="49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43476" y="108744"/>
            <a:ext cx="1496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from </a:t>
            </a:r>
            <a:r>
              <a:rPr lang="en-US" sz="1400" dirty="0" err="1" smtClean="0"/>
              <a:t>bitcoin</a:t>
            </a:r>
            <a:r>
              <a:rPr lang="en-US" sz="1400" dirty="0" smtClean="0"/>
              <a:t> core:</a:t>
            </a:r>
          </a:p>
          <a:p>
            <a:r>
              <a:rPr lang="en-US" sz="1400" dirty="0" err="1" smtClean="0">
                <a:hlinkClick r:id="rId3"/>
              </a:rPr>
              <a:t>bitcoin</a:t>
            </a:r>
            <a:r>
              <a:rPr lang="en-US" sz="1400" dirty="0" smtClean="0">
                <a:hlinkClick r:id="rId3"/>
              </a:rPr>
              <a:t>/</a:t>
            </a:r>
            <a:r>
              <a:rPr lang="en-US" sz="1400" dirty="0" err="1" smtClean="0">
                <a:hlinkClick r:id="rId3"/>
              </a:rPr>
              <a:t>miner.cpp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1671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2-01 at 7.21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1" y="102394"/>
            <a:ext cx="7150476" cy="49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43476" y="108744"/>
            <a:ext cx="1496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from </a:t>
            </a:r>
            <a:r>
              <a:rPr lang="en-US" sz="1400" dirty="0" err="1" smtClean="0"/>
              <a:t>bitcoin</a:t>
            </a:r>
            <a:r>
              <a:rPr lang="en-US" sz="1400" dirty="0" smtClean="0"/>
              <a:t> core:</a:t>
            </a:r>
          </a:p>
          <a:p>
            <a:r>
              <a:rPr lang="en-US" sz="1400" dirty="0" err="1" smtClean="0">
                <a:hlinkClick r:id="rId3"/>
              </a:rPr>
              <a:t>bitcoin</a:t>
            </a:r>
            <a:r>
              <a:rPr lang="en-US" sz="1400" dirty="0" smtClean="0">
                <a:hlinkClick r:id="rId3"/>
              </a:rPr>
              <a:t>/</a:t>
            </a:r>
            <a:r>
              <a:rPr lang="en-US" sz="1400" dirty="0" err="1" smtClean="0">
                <a:hlinkClick r:id="rId3"/>
              </a:rPr>
              <a:t>miner.cpp</a:t>
            </a:r>
            <a:endParaRPr lang="en-US" sz="1400" dirty="0"/>
          </a:p>
        </p:txBody>
      </p:sp>
      <p:pic>
        <p:nvPicPr>
          <p:cNvPr id="4" name="Picture 3" descr="Screen Shot 2015-02-01 at 7.42.35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1844040"/>
            <a:ext cx="8686800" cy="26934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894840" y="3983990"/>
            <a:ext cx="173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CreateNewBlock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6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 descr="Screen Shot 2015-02-01 at 7.23.0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3350"/>
            <a:ext cx="8020107" cy="4876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268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pic>
        <p:nvPicPr>
          <p:cNvPr id="4" name="Picture 3" descr="Screen Shot 2015-02-01 at 7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16" y="81280"/>
            <a:ext cx="5750503" cy="4884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628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pic>
        <p:nvPicPr>
          <p:cNvPr id="4" name="Picture 3" descr="Screen Shot 2015-02-01 at 7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16" y="81280"/>
            <a:ext cx="5750503" cy="4884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140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Recording Transactions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7010980" y="1424565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7067539" y="1510794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(B2)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964177" y="1503570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7" name="Snip Diagonal Corner Rectangle 6"/>
          <p:cNvSpPr/>
          <p:nvPr/>
        </p:nvSpPr>
        <p:spPr>
          <a:xfrm>
            <a:off x="7067539" y="1891794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30955" y="1465722"/>
            <a:ext cx="6512754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Mining next block:</a:t>
            </a:r>
          </a:p>
          <a:p>
            <a:r>
              <a:rPr lang="en-US" sz="3600" dirty="0" smtClean="0"/>
              <a:t>	Find a nonce </a:t>
            </a:r>
            <a:r>
              <a:rPr lang="en-US" sz="3600" b="1" i="1" dirty="0" smtClean="0">
                <a:latin typeface="Times New Roman"/>
                <a:cs typeface="Times New Roman"/>
              </a:rPr>
              <a:t>x</a:t>
            </a:r>
            <a:r>
              <a:rPr lang="en-US" sz="3600" dirty="0" smtClean="0"/>
              <a:t> such that: </a:t>
            </a:r>
          </a:p>
          <a:p>
            <a:r>
              <a:rPr lang="en-US" sz="3600" dirty="0" smtClean="0"/>
              <a:t>	SHA-256(SHA-256(</a:t>
            </a:r>
            <a:r>
              <a:rPr lang="en-US" sz="3600" b="1" i="1" dirty="0" smtClean="0">
                <a:latin typeface="Times New Roman"/>
                <a:cs typeface="Times New Roman"/>
              </a:rPr>
              <a:t>r + x</a:t>
            </a:r>
            <a:r>
              <a:rPr lang="en-US" sz="3600" dirty="0" smtClean="0"/>
              <a:t>)) &lt; </a:t>
            </a:r>
            <a:r>
              <a:rPr lang="en-US" sz="3600" i="1" dirty="0" smtClean="0">
                <a:latin typeface="Times New Roman"/>
                <a:cs typeface="Times New Roman"/>
              </a:rPr>
              <a:t>T/</a:t>
            </a:r>
            <a:r>
              <a:rPr lang="en-US" sz="3600" b="1" i="1" dirty="0" smtClean="0">
                <a:latin typeface="Times New Roman"/>
                <a:cs typeface="Times New Roman"/>
              </a:rPr>
              <a:t>d</a:t>
            </a:r>
            <a:endParaRPr lang="en-US" sz="3600" b="1" i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39656" y="3584496"/>
            <a:ext cx="6624521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i="1" dirty="0" smtClean="0">
                <a:latin typeface="Times New Roman"/>
                <a:cs typeface="Times New Roman"/>
              </a:rPr>
              <a:t>r</a:t>
            </a:r>
            <a:r>
              <a:rPr lang="en-US" sz="2000" dirty="0" smtClean="0"/>
              <a:t> depends on the actual transactions…which keep happening!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472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Blockchain</a:t>
            </a:r>
            <a:r>
              <a:rPr lang="en-US" b="1" dirty="0" smtClean="0"/>
              <a:t> Recap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 smtClean="0"/>
              <a:t>Exploring the </a:t>
            </a:r>
            <a:r>
              <a:rPr lang="en-US" dirty="0" err="1" smtClean="0"/>
              <a:t>bitcoin</a:t>
            </a:r>
            <a:r>
              <a:rPr lang="en-US" dirty="0" smtClean="0"/>
              <a:t> core code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Recording Transactions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Merkle</a:t>
            </a:r>
            <a:r>
              <a:rPr lang="en-US" dirty="0" smtClean="0"/>
              <a:t>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63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Bad Idea #1?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89852" y="1629279"/>
            <a:ext cx="5950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transactions =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0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1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2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dirty="0" smtClean="0">
                <a:latin typeface="Times New Roman"/>
                <a:cs typeface="Times New Roman"/>
              </a:rPr>
              <a:t>…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i="1" dirty="0" err="1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err="1" smtClean="0">
                <a:latin typeface="Times New Roman"/>
                <a:cs typeface="Times New Roman"/>
              </a:rPr>
              <a:t>n</a:t>
            </a:r>
            <a:r>
              <a:rPr lang="en-US" sz="2800" dirty="0" smtClean="0">
                <a:latin typeface="Times New Roman"/>
                <a:cs typeface="Times New Roman"/>
              </a:rPr>
              <a:t>)</a:t>
            </a:r>
            <a:r>
              <a:rPr lang="en-US" sz="2800" baseline="-25000" dirty="0" smtClean="0">
                <a:latin typeface="Times New Roman"/>
                <a:cs typeface="Times New Roman"/>
              </a:rPr>
              <a:t> </a:t>
            </a:r>
            <a:endParaRPr lang="en-US" sz="2800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9907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Bad Idea #2?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84297" y="1629279"/>
            <a:ext cx="7446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transactions =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0</a:t>
            </a:r>
            <a:r>
              <a:rPr lang="en-US" sz="2800" dirty="0">
                <a:latin typeface="Times New Roman"/>
                <a:cs typeface="Times New Roman"/>
              </a:rPr>
              <a:t>)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1</a:t>
            </a:r>
            <a:r>
              <a:rPr lang="en-US" sz="2800" dirty="0" smtClean="0">
                <a:latin typeface="Times New Roman"/>
                <a:cs typeface="Times New Roman"/>
              </a:rPr>
              <a:t>) || </a:t>
            </a:r>
            <a:r>
              <a:rPr lang="en-US" sz="2800" i="1" dirty="0">
                <a:latin typeface="Times New Roman"/>
                <a:cs typeface="Times New Roman"/>
              </a:rPr>
              <a:t>H</a:t>
            </a:r>
            <a:r>
              <a:rPr lang="en-US" sz="2800" dirty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2</a:t>
            </a:r>
            <a:r>
              <a:rPr lang="en-US" sz="2800" dirty="0" smtClean="0">
                <a:latin typeface="Times New Roman"/>
                <a:cs typeface="Times New Roman"/>
              </a:rPr>
              <a:t>)</a:t>
            </a:r>
            <a:r>
              <a:rPr lang="en-US" sz="2800" baseline="-25000" dirty="0" smtClean="0">
                <a:latin typeface="Times New Roman"/>
                <a:cs typeface="Times New Roman"/>
              </a:rPr>
              <a:t>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dirty="0" smtClean="0">
                <a:latin typeface="Times New Roman"/>
                <a:cs typeface="Times New Roman"/>
              </a:rPr>
              <a:t>…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err="1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err="1" smtClean="0">
                <a:latin typeface="Times New Roman"/>
                <a:cs typeface="Times New Roman"/>
              </a:rPr>
              <a:t>n</a:t>
            </a:r>
            <a:r>
              <a:rPr lang="en-US" sz="2800" dirty="0" smtClean="0">
                <a:latin typeface="Times New Roman"/>
                <a:cs typeface="Times New Roman"/>
              </a:rPr>
              <a:t>)</a:t>
            </a:r>
            <a:r>
              <a:rPr lang="en-US" sz="2800" baseline="-25000" dirty="0" smtClean="0">
                <a:latin typeface="Times New Roman"/>
                <a:cs typeface="Times New Roman"/>
              </a:rPr>
              <a:t> </a:t>
            </a:r>
            <a:endParaRPr lang="en-US" sz="2800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5751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Slightly Better Idea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85800" y="1504950"/>
            <a:ext cx="8084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transactions =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err="1" smtClean="0">
                <a:latin typeface="Times New Roman"/>
                <a:cs typeface="Times New Roman"/>
              </a:rPr>
              <a:t>tx</a:t>
            </a:r>
            <a:r>
              <a:rPr lang="en-US" sz="2800" i="1" baseline="-25000" dirty="0" err="1" smtClean="0">
                <a:latin typeface="Times New Roman"/>
                <a:cs typeface="Times New Roman"/>
              </a:rPr>
              <a:t>n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i="1" baseline="-25000" dirty="0" smtClean="0">
                <a:latin typeface="Times New Roman"/>
                <a:cs typeface="Times New Roman"/>
              </a:rPr>
              <a:t>n</a:t>
            </a:r>
            <a:r>
              <a:rPr lang="en-US" sz="2800" baseline="-25000" dirty="0" smtClean="0">
                <a:latin typeface="Times New Roman"/>
                <a:cs typeface="Times New Roman"/>
              </a:rPr>
              <a:t>-1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>
                <a:latin typeface="Times New Roman"/>
                <a:cs typeface="Times New Roman"/>
              </a:rPr>
              <a:t>H</a:t>
            </a:r>
            <a:r>
              <a:rPr lang="en-US" sz="2800" dirty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i="1" baseline="-25000" dirty="0" smtClean="0">
                <a:latin typeface="Times New Roman"/>
                <a:cs typeface="Times New Roman"/>
              </a:rPr>
              <a:t>n</a:t>
            </a:r>
            <a:r>
              <a:rPr lang="en-US" sz="2800" baseline="-25000" dirty="0" smtClean="0">
                <a:latin typeface="Times New Roman"/>
                <a:cs typeface="Times New Roman"/>
              </a:rPr>
              <a:t>-2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dirty="0" smtClean="0">
                <a:latin typeface="Times New Roman"/>
                <a:cs typeface="Times New Roman"/>
              </a:rPr>
              <a:t>…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>
                <a:latin typeface="Times New Roman"/>
                <a:cs typeface="Times New Roman"/>
              </a:rPr>
              <a:t>1</a:t>
            </a:r>
            <a:r>
              <a:rPr lang="en-US" sz="2800" dirty="0" smtClean="0">
                <a:latin typeface="Times New Roman"/>
                <a:cs typeface="Times New Roman"/>
              </a:rPr>
              <a:t>))))))</a:t>
            </a:r>
            <a:endParaRPr lang="en-US" sz="2800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3732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57150"/>
            <a:ext cx="4368800" cy="857250"/>
          </a:xfrm>
        </p:spPr>
        <p:txBody>
          <a:bodyPr/>
          <a:lstStyle/>
          <a:p>
            <a:r>
              <a:rPr lang="en-US" dirty="0" err="1" smtClean="0"/>
              <a:t>Merkle</a:t>
            </a:r>
            <a:r>
              <a:rPr lang="en-US" dirty="0" smtClean="0"/>
              <a:t> Trees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184" y="994890"/>
            <a:ext cx="6368815" cy="41486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152900" cy="37973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" y="3816329"/>
            <a:ext cx="4152900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/>
              <a:t>Ralph </a:t>
            </a:r>
            <a:r>
              <a:rPr lang="en-US" dirty="0" err="1" smtClean="0"/>
              <a:t>Merkle</a:t>
            </a:r>
            <a:r>
              <a:rPr lang="en-US" dirty="0"/>
              <a:t> </a:t>
            </a:r>
            <a:r>
              <a:rPr lang="en-US" dirty="0" smtClean="0"/>
              <a:t>with </a:t>
            </a:r>
          </a:p>
          <a:p>
            <a:pPr algn="ctr"/>
            <a:r>
              <a:rPr lang="en-US" dirty="0" smtClean="0"/>
              <a:t>Martin </a:t>
            </a:r>
            <a:r>
              <a:rPr lang="en-US" dirty="0"/>
              <a:t>Hellman, Whitfield </a:t>
            </a:r>
            <a:r>
              <a:rPr lang="en-US" dirty="0" err="1"/>
              <a:t>Diffie</a:t>
            </a:r>
            <a:r>
              <a:rPr lang="en-US" dirty="0"/>
              <a:t> (1977)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" y="4476750"/>
            <a:ext cx="4469268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Diffie</a:t>
            </a:r>
            <a:r>
              <a:rPr lang="en-US" dirty="0" smtClean="0"/>
              <a:t>-Hellman(-</a:t>
            </a:r>
            <a:r>
              <a:rPr lang="en-US" dirty="0" err="1" smtClean="0"/>
              <a:t>Merkle</a:t>
            </a:r>
            <a:r>
              <a:rPr lang="en-US" dirty="0" smtClean="0"/>
              <a:t>) Key Exchange (1976)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44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9094" y="725500"/>
            <a:ext cx="2817706" cy="2035659"/>
          </a:xfrm>
        </p:spPr>
        <p:txBody>
          <a:bodyPr/>
          <a:lstStyle/>
          <a:p>
            <a:r>
              <a:rPr lang="en-US" dirty="0" err="1" smtClean="0"/>
              <a:t>Merkle’s</a:t>
            </a:r>
            <a:r>
              <a:rPr lang="en-US" dirty="0" smtClean="0"/>
              <a:t> Puzzles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 descr="Screen Shot 2015-02-03 at 6.55.4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68" y="76968"/>
            <a:ext cx="5461328" cy="49497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788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3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7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Merkle</a:t>
            </a:r>
            <a:r>
              <a:rPr lang="en-US" dirty="0" smtClean="0"/>
              <a:t> Trees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7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Hashing the Hashes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05115" y="3546667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1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2647121" y="3524896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2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4615679" y="3524896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3</a:t>
            </a: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6457685" y="3503125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4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>
            <a:off x="805115" y="2840164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Hash(T1)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2647121" y="2834828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Hash(T2)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4615679" y="2815652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Hash(T3)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6457685" y="2834828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Hash(T4)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805115" y="1763740"/>
            <a:ext cx="1689606" cy="40712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6251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05115" y="3715993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1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47121" y="3694222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2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15679" y="3694222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3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457685" y="3672451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4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5115" y="3009490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= 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(T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647121" y="3004154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(T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615679" y="2984978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=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(T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457685" y="3004154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=</a:t>
            </a:r>
            <a:r>
              <a:rPr lang="en-US" sz="2400" i="1" dirty="0">
                <a:latin typeface="Times New Roman"/>
                <a:cs typeface="Times New Roman"/>
              </a:rPr>
              <a:t>h</a:t>
            </a:r>
            <a:r>
              <a:rPr lang="en-US" sz="2400" dirty="0">
                <a:latin typeface="Times New Roman"/>
                <a:cs typeface="Times New Roman"/>
              </a:rPr>
              <a:t>(</a:t>
            </a:r>
            <a:r>
              <a:rPr lang="en-US" sz="2400" dirty="0" smtClean="0">
                <a:latin typeface="Times New Roman"/>
                <a:cs typeface="Times New Roman"/>
              </a:rPr>
              <a:t>T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461778" y="1678075"/>
            <a:ext cx="2320008" cy="6267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12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(H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+ H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239088" y="1640886"/>
            <a:ext cx="2320008" cy="6267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34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>
                <a:latin typeface="Times New Roman"/>
                <a:cs typeface="Times New Roman"/>
              </a:rPr>
              <a:t>h</a:t>
            </a:r>
            <a:r>
              <a:rPr lang="en-US" sz="2400" dirty="0">
                <a:latin typeface="Times New Roman"/>
                <a:cs typeface="Times New Roman"/>
              </a:rPr>
              <a:t>(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>
                <a:latin typeface="Times New Roman"/>
                <a:cs typeface="Times New Roman"/>
              </a:rPr>
              <a:t>+ 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352799" y="348067"/>
            <a:ext cx="2508015" cy="53429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root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>
                <a:latin typeface="Times New Roman"/>
                <a:cs typeface="Times New Roman"/>
              </a:rPr>
              <a:t>h</a:t>
            </a:r>
            <a:r>
              <a:rPr lang="en-US" sz="2400" dirty="0">
                <a:latin typeface="Times New Roman"/>
                <a:cs typeface="Times New Roman"/>
              </a:rPr>
              <a:t>(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12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>
                <a:latin typeface="Times New Roman"/>
                <a:cs typeface="Times New Roman"/>
              </a:rPr>
              <a:t>+ 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34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cxnSp>
        <p:nvCxnSpPr>
          <p:cNvPr id="19" name="Straight Arrow Connector 18"/>
          <p:cNvCxnSpPr>
            <a:stCxn id="13" idx="0"/>
            <a:endCxn id="16" idx="2"/>
          </p:cNvCxnSpPr>
          <p:nvPr/>
        </p:nvCxnSpPr>
        <p:spPr>
          <a:xfrm flipH="1" flipV="1">
            <a:off x="2621782" y="2304806"/>
            <a:ext cx="870142" cy="69934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2" idx="0"/>
            <a:endCxn id="16" idx="2"/>
          </p:cNvCxnSpPr>
          <p:nvPr/>
        </p:nvCxnSpPr>
        <p:spPr>
          <a:xfrm flipV="1">
            <a:off x="1649918" y="2304806"/>
            <a:ext cx="971864" cy="70468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4" idx="0"/>
            <a:endCxn id="17" idx="2"/>
          </p:cNvCxnSpPr>
          <p:nvPr/>
        </p:nvCxnSpPr>
        <p:spPr>
          <a:xfrm flipV="1">
            <a:off x="5460482" y="2267617"/>
            <a:ext cx="938610" cy="71736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5" idx="0"/>
            <a:endCxn id="17" idx="2"/>
          </p:cNvCxnSpPr>
          <p:nvPr/>
        </p:nvCxnSpPr>
        <p:spPr>
          <a:xfrm flipH="1" flipV="1">
            <a:off x="6399092" y="2267617"/>
            <a:ext cx="903396" cy="73653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7" idx="0"/>
            <a:endCxn id="18" idx="2"/>
          </p:cNvCxnSpPr>
          <p:nvPr/>
        </p:nvCxnSpPr>
        <p:spPr>
          <a:xfrm flipH="1" flipV="1">
            <a:off x="4606807" y="882360"/>
            <a:ext cx="1792285" cy="75852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6" idx="0"/>
            <a:endCxn id="18" idx="2"/>
          </p:cNvCxnSpPr>
          <p:nvPr/>
        </p:nvCxnSpPr>
        <p:spPr>
          <a:xfrm flipV="1">
            <a:off x="2621782" y="882360"/>
            <a:ext cx="1985025" cy="7957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089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 smtClean="0"/>
              <a:t>Monday: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/>
              <a:t>Project 2:</a:t>
            </a:r>
            <a:r>
              <a:rPr lang="en-US" dirty="0" smtClean="0"/>
              <a:t> explanation, help getting started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Q/A: answer questions on anything so far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(post on course site, send by email, ask in class)</a:t>
            </a:r>
          </a:p>
          <a:p>
            <a:pPr marL="0" indent="0">
              <a:buNone/>
            </a:pPr>
            <a:r>
              <a:rPr lang="en-US" b="1" dirty="0" smtClean="0"/>
              <a:t>Wednesday: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 smtClean="0"/>
              <a:t>In-class quiz: understanding main concepts so far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Mining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6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Project </a:t>
            </a:r>
            <a:r>
              <a:rPr lang="en-US" b="1" dirty="0" smtClean="0"/>
              <a:t>2 </a:t>
            </a:r>
            <a:r>
              <a:rPr lang="en-US" dirty="0" smtClean="0"/>
              <a:t>will be </a:t>
            </a:r>
            <a:r>
              <a:rPr lang="en-US" dirty="0" smtClean="0"/>
              <a:t>posted by tomorrow, and you should get started before Monday’s class.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49454" y="2382899"/>
            <a:ext cx="6992383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If you did not receive a grade for Project 1 yet, you have until </a:t>
            </a:r>
            <a:r>
              <a:rPr lang="en-US" dirty="0" smtClean="0"/>
              <a:t>tomorrow </a:t>
            </a:r>
            <a:r>
              <a:rPr lang="en-US" dirty="0" smtClean="0"/>
              <a:t>to </a:t>
            </a:r>
            <a:r>
              <a:rPr lang="en-US" dirty="0" smtClean="0"/>
              <a:t>contribute a worthwhile comment to justify full credit for Project 1.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75233" y="3170813"/>
            <a:ext cx="7806268" cy="13234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Next </a:t>
            </a:r>
            <a:r>
              <a:rPr lang="en-US" sz="2000" b="1" dirty="0" smtClean="0"/>
              <a:t>Wednesday</a:t>
            </a:r>
            <a:r>
              <a:rPr lang="en-US" sz="2000" dirty="0" smtClean="0"/>
              <a:t>: quiz on what we’ve done through today</a:t>
            </a:r>
          </a:p>
          <a:p>
            <a:r>
              <a:rPr lang="en-US" sz="2000" dirty="0" smtClean="0"/>
              <a:t>(including readings book through </a:t>
            </a:r>
            <a:r>
              <a:rPr lang="en-US" sz="2000" dirty="0" err="1" smtClean="0"/>
              <a:t>Ch</a:t>
            </a:r>
            <a:r>
              <a:rPr lang="en-US" sz="2000" dirty="0" smtClean="0"/>
              <a:t> 7 and Satoshi’s paper)</a:t>
            </a:r>
          </a:p>
          <a:p>
            <a:r>
              <a:rPr lang="en-US" sz="2000" b="1" dirty="0" smtClean="0"/>
              <a:t>Goals: </a:t>
            </a:r>
            <a:r>
              <a:rPr lang="en-US" sz="2000" dirty="0" smtClean="0"/>
              <a:t>(1) encourage everyone to review and make sure you understand key ideas; (2) give me a good sense of what people understand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2400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698546"/>
            <a:ext cx="3886200" cy="3238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1550"/>
            <a:ext cx="8229600" cy="1525914"/>
          </a:xfrm>
        </p:spPr>
        <p:txBody>
          <a:bodyPr>
            <a:normAutofit/>
          </a:bodyPr>
          <a:lstStyle/>
          <a:p>
            <a:r>
              <a:rPr lang="en-US" dirty="0" smtClean="0"/>
              <a:t>What happened to proof-of-work for sending email?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0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Screen Shot 2015-02-02 at 11.08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862" y="2224030"/>
            <a:ext cx="5711334" cy="28170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71" y="71053"/>
            <a:ext cx="5136127" cy="28864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86400" y="361950"/>
            <a:ext cx="3454670" cy="163121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Instead of making computers do inane, repetitive work to prevent mass automation, we make humans do inane, soul-killing work!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683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Blockchain</a:t>
            </a:r>
            <a:r>
              <a:rPr lang="en-US" dirty="0" smtClean="0"/>
              <a:t> Recap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24005" y="1446723"/>
            <a:ext cx="1820585" cy="897032"/>
          </a:xfrm>
          <a:prstGeom prst="round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B0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443346" y="1431789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2499905" y="1518018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(B0)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396543" y="1510794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3" name="Snip Diagonal Corner Rectangle 12"/>
          <p:cNvSpPr/>
          <p:nvPr/>
        </p:nvSpPr>
        <p:spPr>
          <a:xfrm>
            <a:off x="2499905" y="1899018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15" name="Elbow Connector 14"/>
          <p:cNvCxnSpPr>
            <a:stCxn id="5" idx="3"/>
            <a:endCxn id="11" idx="0"/>
          </p:cNvCxnSpPr>
          <p:nvPr/>
        </p:nvCxnSpPr>
        <p:spPr>
          <a:xfrm flipV="1">
            <a:off x="1944590" y="1518018"/>
            <a:ext cx="972718" cy="377221"/>
          </a:xfrm>
          <a:prstGeom prst="bentConnector4">
            <a:avLst>
              <a:gd name="adj1" fmla="val 28544"/>
              <a:gd name="adj2" fmla="val 179501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4727163" y="1431789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4783722" y="1518018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(B1)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680360" y="1510794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9" name="Snip Diagonal Corner Rectangle 18"/>
          <p:cNvSpPr/>
          <p:nvPr/>
        </p:nvSpPr>
        <p:spPr>
          <a:xfrm>
            <a:off x="4783722" y="1899018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0" name="Elbow Connector 19"/>
          <p:cNvCxnSpPr>
            <a:stCxn id="7" idx="3"/>
            <a:endCxn id="17" idx="0"/>
          </p:cNvCxnSpPr>
          <p:nvPr/>
        </p:nvCxnSpPr>
        <p:spPr>
          <a:xfrm flipV="1">
            <a:off x="4263931" y="1518018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7010980" y="1424565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25" name="Rectangle 24"/>
          <p:cNvSpPr/>
          <p:nvPr/>
        </p:nvSpPr>
        <p:spPr>
          <a:xfrm>
            <a:off x="7067539" y="1510794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(B2)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964177" y="1503570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27" name="Snip Diagonal Corner Rectangle 26"/>
          <p:cNvSpPr/>
          <p:nvPr/>
        </p:nvSpPr>
        <p:spPr>
          <a:xfrm>
            <a:off x="7067539" y="1891794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8" name="Elbow Connector 27"/>
          <p:cNvCxnSpPr>
            <a:endCxn id="25" idx="0"/>
          </p:cNvCxnSpPr>
          <p:nvPr/>
        </p:nvCxnSpPr>
        <p:spPr>
          <a:xfrm flipV="1">
            <a:off x="6547748" y="1510794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5400" y="2571750"/>
            <a:ext cx="60510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Find a nonce </a:t>
            </a:r>
            <a:r>
              <a:rPr lang="en-US" sz="3600" b="1" i="1" dirty="0" smtClean="0">
                <a:latin typeface="Times New Roman"/>
                <a:cs typeface="Times New Roman"/>
              </a:rPr>
              <a:t>x</a:t>
            </a:r>
            <a:r>
              <a:rPr lang="en-US" sz="3600" dirty="0" smtClean="0"/>
              <a:t> such that: </a:t>
            </a:r>
          </a:p>
          <a:p>
            <a:r>
              <a:rPr lang="en-US" sz="3600" dirty="0" smtClean="0"/>
              <a:t>SHA-256(SHA-256(</a:t>
            </a:r>
            <a:r>
              <a:rPr lang="en-US" sz="3600" b="1" i="1" dirty="0" smtClean="0">
                <a:latin typeface="Times New Roman"/>
                <a:cs typeface="Times New Roman"/>
              </a:rPr>
              <a:t>r + x</a:t>
            </a:r>
            <a:r>
              <a:rPr lang="en-US" sz="3600" dirty="0" smtClean="0"/>
              <a:t>)) &lt; </a:t>
            </a:r>
            <a:r>
              <a:rPr lang="en-US" sz="3600" i="1" dirty="0" smtClean="0">
                <a:latin typeface="Times New Roman"/>
                <a:cs typeface="Times New Roman"/>
              </a:rPr>
              <a:t>T/</a:t>
            </a:r>
            <a:r>
              <a:rPr lang="en-US" sz="3600" b="1" i="1" dirty="0" smtClean="0">
                <a:latin typeface="Times New Roman"/>
                <a:cs typeface="Times New Roman"/>
              </a:rPr>
              <a:t>d</a:t>
            </a:r>
            <a:endParaRPr lang="en-US" sz="3600" b="1" i="1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95400" y="3853084"/>
            <a:ext cx="71148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 smtClean="0">
                <a:latin typeface="Times New Roman"/>
                <a:cs typeface="Times New Roman"/>
              </a:rPr>
              <a:t>r </a:t>
            </a:r>
            <a:r>
              <a:rPr lang="en-US" sz="2800" dirty="0" smtClean="0"/>
              <a:t>= header + transactions (including mining fee)</a:t>
            </a:r>
          </a:p>
          <a:p>
            <a:r>
              <a:rPr lang="en-US" sz="2800" dirty="0" smtClean="0"/>
              <a:t>header includes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/>
              <a:t>(previous block)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5937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Actual </a:t>
            </a:r>
            <a:r>
              <a:rPr lang="en-US" dirty="0" err="1" smtClean="0"/>
              <a:t>Bitcoin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 descr="Screen Shot 2015-02-02 at 11.02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20" y="1125653"/>
            <a:ext cx="8686800" cy="30486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2438400" y="4400550"/>
            <a:ext cx="6502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en.bitcoin.it</a:t>
            </a:r>
            <a:r>
              <a:rPr lang="en-US" dirty="0"/>
              <a:t>/wiki/</a:t>
            </a:r>
            <a:r>
              <a:rPr lang="en-US" dirty="0" err="1"/>
              <a:t>Protocol_documentation#Block_Headers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16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Look at Some Blocks…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009606" y="1841454"/>
            <a:ext cx="3562394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err="1">
                <a:hlinkClick r:id="rId2"/>
              </a:rPr>
              <a:t>blockexplorer.com</a:t>
            </a:r>
            <a:r>
              <a:rPr lang="en-US" dirty="0">
                <a:hlinkClick r:id="rId2"/>
              </a:rPr>
              <a:t>/b/341537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353346" y="3170462"/>
            <a:ext cx="2977423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blockexplorer.com</a:t>
            </a:r>
            <a:r>
              <a:rPr lang="en-US" dirty="0">
                <a:hlinkClick r:id="rId3"/>
              </a:rPr>
              <a:t>/b/0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7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pic>
        <p:nvPicPr>
          <p:cNvPr id="3" name="Picture 2" descr="Screen Shot 2015-02-04 at 9.42.3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192663"/>
            <a:ext cx="8369300" cy="426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037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16062</TotalTime>
  <Words>591</Words>
  <Application>Microsoft Macintosh PowerPoint</Application>
  <PresentationFormat>On-screen Show (16:9)</PresentationFormat>
  <Paragraphs>125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PowerPoint Presentation</vt:lpstr>
      <vt:lpstr>Plan for Today</vt:lpstr>
      <vt:lpstr>Plan for Next Week</vt:lpstr>
      <vt:lpstr>What happened to proof-of-work for sending email?</vt:lpstr>
      <vt:lpstr>PowerPoint Presentation</vt:lpstr>
      <vt:lpstr>Blockchain Recap</vt:lpstr>
      <vt:lpstr>Actual Bitcoin Block</vt:lpstr>
      <vt:lpstr>Let’s Look at Some Blocks…</vt:lpstr>
      <vt:lpstr>PowerPoint Presentation</vt:lpstr>
      <vt:lpstr>PowerPoint Presentation</vt:lpstr>
      <vt:lpstr>PowerPoint Presentation</vt:lpstr>
      <vt:lpstr>Let’s Look at Some Code…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Recording Transactions</vt:lpstr>
      <vt:lpstr>Bad Idea #1?</vt:lpstr>
      <vt:lpstr>Bad Idea #2?</vt:lpstr>
      <vt:lpstr>Slightly Better Idea</vt:lpstr>
      <vt:lpstr>Merkle Trees</vt:lpstr>
      <vt:lpstr>Merkle’s Puzzles</vt:lpstr>
      <vt:lpstr>PowerPoint Presentation</vt:lpstr>
      <vt:lpstr>PowerPoint Presentation</vt:lpstr>
      <vt:lpstr>Merkle Trees</vt:lpstr>
      <vt:lpstr>Hashing the Hashes</vt:lpstr>
      <vt:lpstr>PowerPoint Presentation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186</cp:revision>
  <cp:lastPrinted>2015-02-04T15:02:12Z</cp:lastPrinted>
  <dcterms:created xsi:type="dcterms:W3CDTF">2015-01-10T23:57:16Z</dcterms:created>
  <dcterms:modified xsi:type="dcterms:W3CDTF">2015-02-04T17:42:46Z</dcterms:modified>
</cp:coreProperties>
</file>

<file path=docProps/thumbnail.jpeg>
</file>